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7" r:id="rId3"/>
    <p:sldId id="260" r:id="rId4"/>
    <p:sldId id="259" r:id="rId5"/>
    <p:sldId id="261" r:id="rId6"/>
    <p:sldId id="258" r:id="rId7"/>
    <p:sldId id="262" r:id="rId8"/>
    <p:sldId id="257" r:id="rId9"/>
    <p:sldId id="263" r:id="rId10"/>
    <p:sldId id="264" r:id="rId11"/>
    <p:sldId id="265" r:id="rId12"/>
    <p:sldId id="268" r:id="rId13"/>
    <p:sldId id="266" r:id="rId14"/>
    <p:sldId id="282" r:id="rId15"/>
    <p:sldId id="283" r:id="rId16"/>
    <p:sldId id="284" r:id="rId17"/>
    <p:sldId id="269" r:id="rId18"/>
    <p:sldId id="285" r:id="rId19"/>
    <p:sldId id="286" r:id="rId20"/>
    <p:sldId id="270" r:id="rId21"/>
    <p:sldId id="287" r:id="rId22"/>
    <p:sldId id="288" r:id="rId23"/>
    <p:sldId id="289" r:id="rId24"/>
    <p:sldId id="271" r:id="rId25"/>
    <p:sldId id="290" r:id="rId26"/>
    <p:sldId id="273" r:id="rId27"/>
    <p:sldId id="291" r:id="rId28"/>
    <p:sldId id="272" r:id="rId29"/>
    <p:sldId id="274" r:id="rId30"/>
    <p:sldId id="275" r:id="rId31"/>
    <p:sldId id="292" r:id="rId32"/>
    <p:sldId id="293" r:id="rId33"/>
    <p:sldId id="276" r:id="rId34"/>
    <p:sldId id="277" r:id="rId35"/>
    <p:sldId id="294" r:id="rId36"/>
    <p:sldId id="278" r:id="rId37"/>
    <p:sldId id="295" r:id="rId38"/>
    <p:sldId id="279" r:id="rId39"/>
    <p:sldId id="296" r:id="rId40"/>
    <p:sldId id="297" r:id="rId41"/>
    <p:sldId id="298" r:id="rId42"/>
    <p:sldId id="299" r:id="rId43"/>
    <p:sldId id="304" r:id="rId44"/>
    <p:sldId id="305" r:id="rId45"/>
    <p:sldId id="300" r:id="rId46"/>
    <p:sldId id="301" r:id="rId47"/>
    <p:sldId id="280" r:id="rId48"/>
    <p:sldId id="281" r:id="rId49"/>
    <p:sldId id="302" r:id="rId50"/>
    <p:sldId id="303"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vatsava" initials="s" lastIdx="1" clrIdx="0">
    <p:extLst>
      <p:ext uri="{19B8F6BF-5375-455C-9EA6-DF929625EA0E}">
        <p15:presenceInfo xmlns:p15="http://schemas.microsoft.com/office/powerpoint/2012/main" userId="srivatsav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320500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76487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0149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2826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18785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411394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2251653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408221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361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8A313-FC1B-4051-8862-1F500B1A9F2A}"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290606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C8A313-FC1B-4051-8862-1F500B1A9F2A}"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75619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C8A313-FC1B-4051-8862-1F500B1A9F2A}" type="datetimeFigureOut">
              <a:rPr lang="en-US" smtClean="0"/>
              <a:t>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295243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C8A313-FC1B-4051-8862-1F500B1A9F2A}"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96681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C8A313-FC1B-4051-8862-1F500B1A9F2A}" type="datetimeFigureOut">
              <a:rPr lang="en-US" smtClean="0"/>
              <a:t>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333002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CC8A313-FC1B-4051-8862-1F500B1A9F2A}"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130570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C8A313-FC1B-4051-8862-1F500B1A9F2A}"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25E8E-1FD0-4550-B3F8-C90E23483D52}" type="slidenum">
              <a:rPr lang="en-US" smtClean="0"/>
              <a:t>‹#›</a:t>
            </a:fld>
            <a:endParaRPr lang="en-US"/>
          </a:p>
        </p:txBody>
      </p:sp>
    </p:spTree>
    <p:extLst>
      <p:ext uri="{BB962C8B-B14F-4D97-AF65-F5344CB8AC3E}">
        <p14:creationId xmlns:p14="http://schemas.microsoft.com/office/powerpoint/2010/main" val="39050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CC8A313-FC1B-4051-8862-1F500B1A9F2A}" type="datetimeFigureOut">
              <a:rPr lang="en-US" smtClean="0"/>
              <a:t>2/2/2020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A0625E8E-1FD0-4550-B3F8-C90E23483D52}" type="slidenum">
              <a:rPr lang="en-US" smtClean="0"/>
              <a:t>‹#›</a:t>
            </a:fld>
            <a:endParaRPr lang="en-US"/>
          </a:p>
        </p:txBody>
      </p:sp>
    </p:spTree>
    <p:extLst>
      <p:ext uri="{BB962C8B-B14F-4D97-AF65-F5344CB8AC3E}">
        <p14:creationId xmlns:p14="http://schemas.microsoft.com/office/powerpoint/2010/main" val="1032360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natural language proce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natural language proce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natural language processi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nlp component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natural language understanding"/>
          <p:cNvPicPr>
            <a:picLocks noChangeAspect="1" noChangeArrowheads="1"/>
          </p:cNvPicPr>
          <p:nvPr/>
        </p:nvPicPr>
        <p:blipFill>
          <a:blip r:embed="rId2"/>
          <a:srcRect b="7861"/>
          <a:stretch>
            <a:fillRect/>
          </a:stretch>
        </p:blipFill>
        <p:spPr bwMode="auto">
          <a:xfrm>
            <a:off x="0" y="-152400"/>
            <a:ext cx="9144000" cy="70104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78E1-6BF7-4CDD-BF33-E304AF26AA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DCD245-D9E0-4DEA-9DCD-74980A95C3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91619F5-3191-4634-84AA-5F1A6C214761}"/>
              </a:ext>
            </a:extLst>
          </p:cNvPr>
          <p:cNvPicPr>
            <a:picLocks noChangeAspect="1"/>
          </p:cNvPicPr>
          <p:nvPr/>
        </p:nvPicPr>
        <p:blipFill rotWithShape="1">
          <a:blip r:embed="rId2"/>
          <a:srcRect l="5000" t="26296" r="5833" b="5556"/>
          <a:stretch/>
        </p:blipFill>
        <p:spPr>
          <a:xfrm>
            <a:off x="0" y="76200"/>
            <a:ext cx="9144000" cy="6629400"/>
          </a:xfrm>
          <a:prstGeom prst="rect">
            <a:avLst/>
          </a:prstGeom>
        </p:spPr>
      </p:pic>
    </p:spTree>
    <p:extLst>
      <p:ext uri="{BB962C8B-B14F-4D97-AF65-F5344CB8AC3E}">
        <p14:creationId xmlns:p14="http://schemas.microsoft.com/office/powerpoint/2010/main" val="54020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336-2C6E-4439-807A-8C259846E5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6BDE3E-B137-410D-8C93-56E72E88FFA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21F1E48-DCC2-43EF-AD95-902CD3867908}"/>
              </a:ext>
            </a:extLst>
          </p:cNvPr>
          <p:cNvPicPr>
            <a:picLocks noChangeAspect="1"/>
          </p:cNvPicPr>
          <p:nvPr/>
        </p:nvPicPr>
        <p:blipFill rotWithShape="1">
          <a:blip r:embed="rId2"/>
          <a:srcRect l="5000" t="26908" r="5833" b="6425"/>
          <a:stretch/>
        </p:blipFill>
        <p:spPr>
          <a:xfrm>
            <a:off x="76200" y="152400"/>
            <a:ext cx="9067800" cy="6583362"/>
          </a:xfrm>
          <a:prstGeom prst="rect">
            <a:avLst/>
          </a:prstGeom>
        </p:spPr>
      </p:pic>
    </p:spTree>
    <p:extLst>
      <p:ext uri="{BB962C8B-B14F-4D97-AF65-F5344CB8AC3E}">
        <p14:creationId xmlns:p14="http://schemas.microsoft.com/office/powerpoint/2010/main" val="338552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ABB8-FD2C-49CF-8014-AF3D330D2B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3D17F8-358B-42BF-88D2-43FF3B549A3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53E34A3-879C-4822-BC11-A6B8F0256153}"/>
              </a:ext>
            </a:extLst>
          </p:cNvPr>
          <p:cNvPicPr>
            <a:picLocks noChangeAspect="1"/>
          </p:cNvPicPr>
          <p:nvPr/>
        </p:nvPicPr>
        <p:blipFill rotWithShape="1">
          <a:blip r:embed="rId2"/>
          <a:srcRect l="5000" t="24815" r="7500" b="14445"/>
          <a:stretch/>
        </p:blipFill>
        <p:spPr>
          <a:xfrm>
            <a:off x="88576" y="228600"/>
            <a:ext cx="8979224" cy="6629400"/>
          </a:xfrm>
          <a:prstGeom prst="rect">
            <a:avLst/>
          </a:prstGeom>
        </p:spPr>
      </p:pic>
    </p:spTree>
    <p:extLst>
      <p:ext uri="{BB962C8B-B14F-4D97-AF65-F5344CB8AC3E}">
        <p14:creationId xmlns:p14="http://schemas.microsoft.com/office/powerpoint/2010/main" val="262821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0" y="0"/>
            <a:ext cx="10515600" cy="7315200"/>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l="42387" t="73958" r="41801" b="15625"/>
          <a:stretch>
            <a:fillRect/>
          </a:stretch>
        </p:blipFill>
        <p:spPr bwMode="auto">
          <a:xfrm>
            <a:off x="3962400" y="6096000"/>
            <a:ext cx="2057400" cy="762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7904-E80A-4B69-8045-44CDA96117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3EF2AE-E222-4525-A10D-C7186D48BFA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5229F75-EC65-401A-A9F7-42DA69746FFF}"/>
              </a:ext>
            </a:extLst>
          </p:cNvPr>
          <p:cNvPicPr>
            <a:picLocks noChangeAspect="1"/>
          </p:cNvPicPr>
          <p:nvPr/>
        </p:nvPicPr>
        <p:blipFill rotWithShape="1">
          <a:blip r:embed="rId2"/>
          <a:srcRect l="6666" t="26012" r="5000" b="12006"/>
          <a:stretch/>
        </p:blipFill>
        <p:spPr>
          <a:xfrm>
            <a:off x="228600" y="0"/>
            <a:ext cx="8763000" cy="6781800"/>
          </a:xfrm>
          <a:prstGeom prst="rect">
            <a:avLst/>
          </a:prstGeom>
        </p:spPr>
      </p:pic>
    </p:spTree>
    <p:extLst>
      <p:ext uri="{BB962C8B-B14F-4D97-AF65-F5344CB8AC3E}">
        <p14:creationId xmlns:p14="http://schemas.microsoft.com/office/powerpoint/2010/main" val="2673910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E547-6503-4A0E-ACCD-096DDE10E1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1AE229-0762-46E4-8C36-81726A1037D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D21C70F-CC14-419E-A72E-B89B3415D70F}"/>
              </a:ext>
            </a:extLst>
          </p:cNvPr>
          <p:cNvPicPr>
            <a:picLocks noChangeAspect="1"/>
          </p:cNvPicPr>
          <p:nvPr/>
        </p:nvPicPr>
        <p:blipFill rotWithShape="1">
          <a:blip r:embed="rId2"/>
          <a:srcRect t="24815" b="30741"/>
          <a:stretch/>
        </p:blipFill>
        <p:spPr>
          <a:xfrm>
            <a:off x="0" y="-57630"/>
            <a:ext cx="9144000" cy="6915630"/>
          </a:xfrm>
          <a:prstGeom prst="rect">
            <a:avLst/>
          </a:prstGeom>
        </p:spPr>
      </p:pic>
    </p:spTree>
    <p:extLst>
      <p:ext uri="{BB962C8B-B14F-4D97-AF65-F5344CB8AC3E}">
        <p14:creationId xmlns:p14="http://schemas.microsoft.com/office/powerpoint/2010/main" val="403217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0" y="0"/>
            <a:ext cx="9601200" cy="7315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390C-0BBA-41B4-ABC8-261ED401C7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D831E1-AF14-41F3-94A7-04709777812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C7A9B8-EFBE-4FA7-9468-08DA77E7A194}"/>
              </a:ext>
            </a:extLst>
          </p:cNvPr>
          <p:cNvPicPr>
            <a:picLocks noChangeAspect="1"/>
          </p:cNvPicPr>
          <p:nvPr/>
        </p:nvPicPr>
        <p:blipFill rotWithShape="1">
          <a:blip r:embed="rId2"/>
          <a:srcRect t="26296" b="42593"/>
          <a:stretch/>
        </p:blipFill>
        <p:spPr>
          <a:xfrm>
            <a:off x="0" y="0"/>
            <a:ext cx="9144000" cy="6858000"/>
          </a:xfrm>
          <a:prstGeom prst="rect">
            <a:avLst/>
          </a:prstGeom>
        </p:spPr>
      </p:pic>
    </p:spTree>
    <p:extLst>
      <p:ext uri="{BB962C8B-B14F-4D97-AF65-F5344CB8AC3E}">
        <p14:creationId xmlns:p14="http://schemas.microsoft.com/office/powerpoint/2010/main" val="357528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DC6D-CFC2-4948-BDBE-849C0AA2EF62}"/>
              </a:ext>
            </a:extLst>
          </p:cNvPr>
          <p:cNvSpPr>
            <a:spLocks noGrp="1"/>
          </p:cNvSpPr>
          <p:nvPr>
            <p:ph type="title"/>
          </p:nvPr>
        </p:nvSpPr>
        <p:spPr/>
        <p:txBody>
          <a:bodyPr/>
          <a:lstStyle/>
          <a:p>
            <a:r>
              <a:rPr lang="en-IN" dirty="0">
                <a:solidFill>
                  <a:srgbClr val="002060"/>
                </a:solidFill>
              </a:rPr>
              <a:t>REMOVING OF STOP WORDS</a:t>
            </a:r>
          </a:p>
        </p:txBody>
      </p:sp>
      <p:sp>
        <p:nvSpPr>
          <p:cNvPr id="3" name="Content Placeholder 2">
            <a:extLst>
              <a:ext uri="{FF2B5EF4-FFF2-40B4-BE49-F238E27FC236}">
                <a16:creationId xmlns:a16="http://schemas.microsoft.com/office/drawing/2014/main" id="{A449DB12-C3B3-4178-B217-8184CA08F0C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FBD9CAD-45C0-4CD3-8D9C-2267B61EB826}"/>
              </a:ext>
            </a:extLst>
          </p:cNvPr>
          <p:cNvPicPr>
            <a:picLocks noChangeAspect="1"/>
          </p:cNvPicPr>
          <p:nvPr/>
        </p:nvPicPr>
        <p:blipFill rotWithShape="1">
          <a:blip r:embed="rId2"/>
          <a:srcRect t="24814" b="17407"/>
          <a:stretch/>
        </p:blipFill>
        <p:spPr>
          <a:xfrm>
            <a:off x="0" y="1417638"/>
            <a:ext cx="9144000" cy="5440362"/>
          </a:xfrm>
          <a:prstGeom prst="rect">
            <a:avLst/>
          </a:prstGeom>
        </p:spPr>
      </p:pic>
    </p:spTree>
    <p:extLst>
      <p:ext uri="{BB962C8B-B14F-4D97-AF65-F5344CB8AC3E}">
        <p14:creationId xmlns:p14="http://schemas.microsoft.com/office/powerpoint/2010/main" val="384825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474C-7740-4EC0-ABE9-D4A26A9248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AB60DB-225C-442B-9110-264DDE4A360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0DA8A81-F2F4-4EB1-91F6-51792ACAF862}"/>
              </a:ext>
            </a:extLst>
          </p:cNvPr>
          <p:cNvPicPr>
            <a:picLocks noChangeAspect="1"/>
          </p:cNvPicPr>
          <p:nvPr/>
        </p:nvPicPr>
        <p:blipFill rotWithShape="1">
          <a:blip r:embed="rId2"/>
          <a:srcRect t="24814" b="5555"/>
          <a:stretch/>
        </p:blipFill>
        <p:spPr>
          <a:xfrm>
            <a:off x="0" y="0"/>
            <a:ext cx="9144000" cy="6781800"/>
          </a:xfrm>
          <a:prstGeom prst="rect">
            <a:avLst/>
          </a:prstGeom>
        </p:spPr>
      </p:pic>
    </p:spTree>
    <p:extLst>
      <p:ext uri="{BB962C8B-B14F-4D97-AF65-F5344CB8AC3E}">
        <p14:creationId xmlns:p14="http://schemas.microsoft.com/office/powerpoint/2010/main" val="4103577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0" y="0"/>
            <a:ext cx="9144000" cy="7315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3E98-4367-4A6B-932F-4F57FF49FE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4DAFFE-70DE-4AE3-831A-25679E75BD0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89FFD22-0561-456D-BCE3-FD241C3061A0}"/>
              </a:ext>
            </a:extLst>
          </p:cNvPr>
          <p:cNvPicPr>
            <a:picLocks noChangeAspect="1"/>
          </p:cNvPicPr>
          <p:nvPr/>
        </p:nvPicPr>
        <p:blipFill rotWithShape="1">
          <a:blip r:embed="rId2"/>
          <a:srcRect t="26296" b="14445"/>
          <a:stretch/>
        </p:blipFill>
        <p:spPr>
          <a:xfrm>
            <a:off x="0" y="76200"/>
            <a:ext cx="9144000" cy="6781800"/>
          </a:xfrm>
          <a:prstGeom prst="rect">
            <a:avLst/>
          </a:prstGeom>
        </p:spPr>
      </p:pic>
    </p:spTree>
    <p:extLst>
      <p:ext uri="{BB962C8B-B14F-4D97-AF65-F5344CB8AC3E}">
        <p14:creationId xmlns:p14="http://schemas.microsoft.com/office/powerpoint/2010/main" val="1203846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0" y="0"/>
            <a:ext cx="9144000" cy="7315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AAF5-A4C0-478B-B0A1-0F6F4CEF49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175A7A-7D68-4BB1-A6EB-FA112115DB4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A485DE3-D298-435F-8B25-F05DB625C321}"/>
              </a:ext>
            </a:extLst>
          </p:cNvPr>
          <p:cNvPicPr>
            <a:picLocks noChangeAspect="1"/>
          </p:cNvPicPr>
          <p:nvPr/>
        </p:nvPicPr>
        <p:blipFill rotWithShape="1">
          <a:blip r:embed="rId2"/>
          <a:srcRect t="30741" b="29259"/>
          <a:stretch/>
        </p:blipFill>
        <p:spPr>
          <a:xfrm>
            <a:off x="0" y="0"/>
            <a:ext cx="9144000" cy="6781800"/>
          </a:xfrm>
          <a:prstGeom prst="rect">
            <a:avLst/>
          </a:prstGeom>
        </p:spPr>
      </p:pic>
    </p:spTree>
    <p:extLst>
      <p:ext uri="{BB962C8B-B14F-4D97-AF65-F5344CB8AC3E}">
        <p14:creationId xmlns:p14="http://schemas.microsoft.com/office/powerpoint/2010/main" val="269887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a:srcRect/>
          <a:stretch>
            <a:fillRect/>
          </a:stretch>
        </p:blipFill>
        <p:spPr bwMode="auto">
          <a:xfrm>
            <a:off x="0" y="0"/>
            <a:ext cx="9601200" cy="7315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0" y="0"/>
            <a:ext cx="9144000" cy="7315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endParaRPr lang="en-US"/>
          </a:p>
        </p:txBody>
      </p:sp>
      <p:pic>
        <p:nvPicPr>
          <p:cNvPr id="17410" name="Picture 2"/>
          <p:cNvPicPr>
            <a:picLocks noChangeAspect="1" noChangeArrowheads="1"/>
          </p:cNvPicPr>
          <p:nvPr/>
        </p:nvPicPr>
        <p:blipFill>
          <a:blip r:embed="rId2"/>
          <a:srcRect l="1757" t="3125" r="2782" b="9375"/>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0" y="0"/>
            <a:ext cx="9601200" cy="7315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25BC-71FF-43C2-BA57-DB3A036BBA8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02CE2F3-4E67-4EF2-9F13-78E3924C1F88}"/>
              </a:ext>
            </a:extLst>
          </p:cNvPr>
          <p:cNvPicPr>
            <a:picLocks noGrp="1" noChangeAspect="1"/>
          </p:cNvPicPr>
          <p:nvPr>
            <p:ph idx="1"/>
          </p:nvPr>
        </p:nvPicPr>
        <p:blipFill rotWithShape="1">
          <a:blip r:embed="rId2"/>
          <a:srcRect l="-193" t="38723" r="-1" b="30972"/>
          <a:stretch/>
        </p:blipFill>
        <p:spPr>
          <a:xfrm>
            <a:off x="76200" y="76200"/>
            <a:ext cx="9154160" cy="6629400"/>
          </a:xfrm>
          <a:prstGeom prst="rect">
            <a:avLst/>
          </a:prstGeom>
        </p:spPr>
      </p:pic>
    </p:spTree>
    <p:extLst>
      <p:ext uri="{BB962C8B-B14F-4D97-AF65-F5344CB8AC3E}">
        <p14:creationId xmlns:p14="http://schemas.microsoft.com/office/powerpoint/2010/main" val="326782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FFA3-2E36-448A-9C18-BAE603BE02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12B187-4A7D-4F50-9C1C-B46FDA28C4B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F4FABC6-C2A1-4D15-805D-CF73E24BF1B0}"/>
              </a:ext>
            </a:extLst>
          </p:cNvPr>
          <p:cNvPicPr>
            <a:picLocks noChangeAspect="1"/>
          </p:cNvPicPr>
          <p:nvPr/>
        </p:nvPicPr>
        <p:blipFill rotWithShape="1">
          <a:blip r:embed="rId2"/>
          <a:srcRect t="2068" r="66667" b="68673"/>
          <a:stretch/>
        </p:blipFill>
        <p:spPr>
          <a:xfrm>
            <a:off x="76200" y="76200"/>
            <a:ext cx="9067800" cy="6705600"/>
          </a:xfrm>
          <a:prstGeom prst="rect">
            <a:avLst/>
          </a:prstGeom>
        </p:spPr>
      </p:pic>
    </p:spTree>
    <p:extLst>
      <p:ext uri="{BB962C8B-B14F-4D97-AF65-F5344CB8AC3E}">
        <p14:creationId xmlns:p14="http://schemas.microsoft.com/office/powerpoint/2010/main" val="3074051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4BA9-0427-44BE-8C35-BC47FE2C4F52}"/>
              </a:ext>
            </a:extLst>
          </p:cNvPr>
          <p:cNvSpPr>
            <a:spLocks noGrp="1"/>
          </p:cNvSpPr>
          <p:nvPr>
            <p:ph type="title"/>
          </p:nvPr>
        </p:nvSpPr>
        <p:spPr/>
        <p:txBody>
          <a:bodyPr/>
          <a:lstStyle/>
          <a:p>
            <a:r>
              <a:rPr lang="en-IN" dirty="0">
                <a:solidFill>
                  <a:srgbClr val="C00000"/>
                </a:solidFill>
              </a:rPr>
              <a:t>SENTIMENT ANALYSIS OF TWITTER</a:t>
            </a:r>
          </a:p>
        </p:txBody>
      </p:sp>
      <p:sp>
        <p:nvSpPr>
          <p:cNvPr id="3" name="Content Placeholder 2">
            <a:extLst>
              <a:ext uri="{FF2B5EF4-FFF2-40B4-BE49-F238E27FC236}">
                <a16:creationId xmlns:a16="http://schemas.microsoft.com/office/drawing/2014/main" id="{455A3725-CDAB-4CC2-9568-3DB5731B02EC}"/>
              </a:ext>
            </a:extLst>
          </p:cNvPr>
          <p:cNvSpPr>
            <a:spLocks noGrp="1"/>
          </p:cNvSpPr>
          <p:nvPr>
            <p:ph idx="1"/>
          </p:nvPr>
        </p:nvSpPr>
        <p:spPr/>
        <p:txBody>
          <a:bodyPr>
            <a:normAutofit/>
          </a:bodyPr>
          <a:lstStyle/>
          <a:p>
            <a:r>
              <a:rPr lang="en-IN" dirty="0"/>
              <a:t>Sentiment Analysis means </a:t>
            </a:r>
            <a:r>
              <a:rPr lang="en-IN" dirty="0" err="1"/>
              <a:t>analyzing</a:t>
            </a:r>
            <a:r>
              <a:rPr lang="en-IN" dirty="0"/>
              <a:t> the sentiment of a given text or document and categorizing the text/document into a specific class or category (like positive and negative). In other words, we can say that sentiment analysis classifies any particular text or document as positive or negative. Basically, the classification is done for two classes: positive and negative. However, we can add more classes like neutral, highly positive, highly negative, etc.</a:t>
            </a:r>
          </a:p>
          <a:p>
            <a:r>
              <a:rPr lang="en-IN" dirty="0"/>
              <a:t>Sentiment Analysis is also referred as Opinion Mining. It’s mostly used in social media and customer reviews data.</a:t>
            </a:r>
          </a:p>
          <a:p>
            <a:pPr marL="0" indent="0">
              <a:buNone/>
            </a:pPr>
            <a:endParaRPr lang="en-IN" dirty="0"/>
          </a:p>
        </p:txBody>
      </p:sp>
    </p:spTree>
    <p:extLst>
      <p:ext uri="{BB962C8B-B14F-4D97-AF65-F5344CB8AC3E}">
        <p14:creationId xmlns:p14="http://schemas.microsoft.com/office/powerpoint/2010/main" val="2834136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EF88-1029-4366-AF78-FFC257517362}"/>
              </a:ext>
            </a:extLst>
          </p:cNvPr>
          <p:cNvSpPr>
            <a:spLocks noGrp="1"/>
          </p:cNvSpPr>
          <p:nvPr>
            <p:ph type="title"/>
          </p:nvPr>
        </p:nvSpPr>
        <p:spPr/>
        <p:txBody>
          <a:bodyPr>
            <a:normAutofit/>
          </a:bodyPr>
          <a:lstStyle/>
          <a:p>
            <a:pPr algn="l"/>
            <a:r>
              <a:rPr lang="en-IN" sz="3200" dirty="0">
                <a:solidFill>
                  <a:srgbClr val="00B050"/>
                </a:solidFill>
              </a:rPr>
              <a:t>SUPERVISED CLASSIFICATION</a:t>
            </a:r>
            <a:r>
              <a:rPr lang="en-IN" sz="3200" dirty="0"/>
              <a:t>:</a:t>
            </a:r>
          </a:p>
        </p:txBody>
      </p:sp>
      <p:sp>
        <p:nvSpPr>
          <p:cNvPr id="5" name="Rectangle 2">
            <a:extLst>
              <a:ext uri="{FF2B5EF4-FFF2-40B4-BE49-F238E27FC236}">
                <a16:creationId xmlns:a16="http://schemas.microsoft.com/office/drawing/2014/main" id="{048A8095-CC37-4E93-A155-ADD0407CF1E4}"/>
              </a:ext>
            </a:extLst>
          </p:cNvPr>
          <p:cNvSpPr>
            <a:spLocks noGrp="1" noChangeArrowheads="1"/>
          </p:cNvSpPr>
          <p:nvPr>
            <p:ph idx="1"/>
          </p:nvPr>
        </p:nvSpPr>
        <p:spPr bwMode="auto">
          <a:xfrm>
            <a:off x="457200" y="1162814"/>
            <a:ext cx="8600047"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Here, we will be doing supervised text classification. In supervised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classification,the</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classifier is trained with </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labeled training data</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this article, we will use the NLTK’s </a:t>
            </a:r>
            <a:r>
              <a:rPr kumimoji="0" lang="en-US" altLang="en-US" sz="2400" b="1" i="0" u="none" strike="noStrike" cap="none" normalizeH="0" baseline="0" dirty="0" err="1">
                <a:ln>
                  <a:noFill/>
                </a:ln>
                <a:solidFill>
                  <a:srgbClr val="000000"/>
                </a:solidFill>
                <a:effectLst/>
                <a:latin typeface="Arial Unicode MS"/>
                <a:cs typeface="Times New Roman" panose="02020603050405020304" pitchFamily="18" charset="0"/>
              </a:rPr>
              <a:t>twitter_samples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corpus as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our labeled training data.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err="1">
                <a:ln>
                  <a:noFill/>
                </a:ln>
                <a:solidFill>
                  <a:srgbClr val="000000"/>
                </a:solidFill>
                <a:effectLst/>
                <a:latin typeface="Arial Unicode MS"/>
                <a:cs typeface="Times New Roman" panose="02020603050405020304" pitchFamily="18" charset="0"/>
              </a:rPr>
              <a:t>twitter_samples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corpus contains 2K movie reviews with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sentiment polarity classification.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It’s compiled by Pang, Lee.</a:t>
            </a:r>
            <a:endParaRPr kumimoji="0" lang="en-US" altLang="en-US" sz="24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Here, we have two categories for classification. They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are: positive and negative. The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twitter_samples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corpus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already has the tweets categorized as positive and negative.</a:t>
            </a:r>
            <a:endParaRPr kumimoji="0" lang="en-US" altLang="en-US" sz="24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err="1">
                <a:ln>
                  <a:noFill/>
                </a:ln>
                <a:solidFill>
                  <a:schemeClr val="tx1"/>
                </a:solidFill>
                <a:effectLst/>
                <a:latin typeface="Arial Unicode MS"/>
              </a:rPr>
              <a:t>twitter_samples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panose="020B0604020202020204" pitchFamily="34" charset="0"/>
              </a:rPr>
              <a:t>corpus contains 3 files.</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1) </a:t>
            </a:r>
            <a:r>
              <a:rPr kumimoji="0" lang="en-US" altLang="en-US" sz="2000" b="0" i="0" u="none" strike="noStrike" cap="none" normalizeH="0" baseline="0" dirty="0" err="1">
                <a:ln>
                  <a:noFill/>
                </a:ln>
                <a:solidFill>
                  <a:schemeClr val="tx1"/>
                </a:solidFill>
                <a:effectLst/>
                <a:latin typeface="Arial Unicode MS"/>
              </a:rPr>
              <a:t>negative_tweets.json</a:t>
            </a:r>
            <a:r>
              <a:rPr kumimoji="0" lang="en-US" altLang="en-US" sz="2000" b="0" i="0" u="none" strike="noStrike" cap="none" normalizeH="0" baseline="0" dirty="0">
                <a:ln>
                  <a:noFill/>
                </a:ln>
                <a:solidFill>
                  <a:schemeClr val="tx1"/>
                </a:solidFill>
                <a:effectLst/>
              </a:rPr>
              <a:t>: contains 5k negative tweets</a:t>
            </a: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rPr>
              <a:t>2)</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Unicode MS"/>
              </a:rPr>
              <a:t>positive_tweets.json</a:t>
            </a:r>
            <a:r>
              <a:rPr kumimoji="0" lang="en-US" altLang="en-US" sz="2000" b="0" i="0" u="none" strike="noStrike" cap="none" normalizeH="0" baseline="0" dirty="0">
                <a:ln>
                  <a:noFill/>
                </a:ln>
                <a:solidFill>
                  <a:schemeClr val="tx1"/>
                </a:solidFill>
                <a:effectLst/>
              </a:rPr>
              <a:t>: contains 5k positive tweets</a:t>
            </a: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rPr>
              <a:t>3)</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tweets.20150430-223406.json</a:t>
            </a:r>
            <a:r>
              <a:rPr kumimoji="0" lang="en-US" altLang="en-US" sz="2000" b="0" i="0" u="none" strike="noStrike" cap="none" normalizeH="0" baseline="0" dirty="0">
                <a:ln>
                  <a:noFill/>
                </a:ln>
                <a:solidFill>
                  <a:schemeClr val="tx1"/>
                </a:solidFill>
                <a:effectLst/>
              </a:rPr>
              <a:t>: contains 20k positive and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negative tweets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783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35D6-8B19-4B22-B94C-CACC7CFDD6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26A510-C8A1-4DF1-A67E-B6C4B0955F4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B6C5A82-32AE-44FB-B2C7-7E288A9724A1}"/>
              </a:ext>
            </a:extLst>
          </p:cNvPr>
          <p:cNvPicPr>
            <a:picLocks noChangeAspect="1"/>
          </p:cNvPicPr>
          <p:nvPr/>
        </p:nvPicPr>
        <p:blipFill rotWithShape="1">
          <a:blip r:embed="rId2"/>
          <a:srcRect t="27778" b="5555"/>
          <a:stretch/>
        </p:blipFill>
        <p:spPr>
          <a:xfrm>
            <a:off x="-152400" y="76200"/>
            <a:ext cx="9296400" cy="6629400"/>
          </a:xfrm>
          <a:prstGeom prst="rect">
            <a:avLst/>
          </a:prstGeom>
        </p:spPr>
      </p:pic>
    </p:spTree>
    <p:extLst>
      <p:ext uri="{BB962C8B-B14F-4D97-AF65-F5344CB8AC3E}">
        <p14:creationId xmlns:p14="http://schemas.microsoft.com/office/powerpoint/2010/main" val="7046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B19-C491-4259-BCCF-2641FD2B1627}"/>
              </a:ext>
            </a:extLst>
          </p:cNvPr>
          <p:cNvSpPr>
            <a:spLocks noGrp="1"/>
          </p:cNvSpPr>
          <p:nvPr>
            <p:ph type="title"/>
          </p:nvPr>
        </p:nvSpPr>
        <p:spPr/>
        <p:txBody>
          <a:bodyPr>
            <a:normAutofit/>
          </a:bodyPr>
          <a:lstStyle/>
          <a:p>
            <a:pPr algn="l"/>
            <a:r>
              <a:rPr lang="en-IN" sz="3200" dirty="0">
                <a:solidFill>
                  <a:srgbClr val="00B050"/>
                </a:solidFill>
              </a:rPr>
              <a:t>TOKENIZATION</a:t>
            </a:r>
          </a:p>
        </p:txBody>
      </p:sp>
      <p:sp>
        <p:nvSpPr>
          <p:cNvPr id="6" name="Rectangle 3">
            <a:extLst>
              <a:ext uri="{FF2B5EF4-FFF2-40B4-BE49-F238E27FC236}">
                <a16:creationId xmlns:a16="http://schemas.microsoft.com/office/drawing/2014/main" id="{54B0607D-7DAB-49A7-80E0-8E092B5D8298}"/>
              </a:ext>
            </a:extLst>
          </p:cNvPr>
          <p:cNvSpPr>
            <a:spLocks noGrp="1" noChangeArrowheads="1"/>
          </p:cNvSpPr>
          <p:nvPr>
            <p:ph idx="1"/>
          </p:nvPr>
        </p:nvSpPr>
        <p:spPr bwMode="auto">
          <a:xfrm>
            <a:off x="438806" y="1961361"/>
            <a:ext cx="809559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t>NLTK has a </a:t>
            </a:r>
            <a:r>
              <a:rPr lang="en-US" altLang="en-US" sz="2400" dirty="0" err="1"/>
              <a:t>TweetTokenizer</a:t>
            </a:r>
            <a:r>
              <a:rPr lang="en-US" altLang="en-US" sz="2400" dirty="0"/>
              <a:t> module that does a good job in tokenizing (splitting text into a list of words) tweets.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t>Three different parameters can be passed while calling the </a:t>
            </a:r>
            <a:r>
              <a:rPr lang="en-US" altLang="en-US" sz="2400" dirty="0" err="1"/>
              <a:t>TweetTokenizer</a:t>
            </a:r>
            <a:r>
              <a:rPr lang="en-US" altLang="en-US" sz="2400" dirty="0"/>
              <a:t> class. They are: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err="1"/>
              <a:t>preserve_case</a:t>
            </a:r>
            <a:r>
              <a:rPr lang="en-US" altLang="en-US" sz="2400" dirty="0"/>
              <a:t>: if False then it converts tweet to lowercase and vice-versa.</a:t>
            </a:r>
            <a:br>
              <a:rPr lang="en-US" altLang="en-US" sz="2400" dirty="0"/>
            </a:br>
            <a:r>
              <a:rPr lang="en-US" altLang="en-US" sz="2400" dirty="0" err="1"/>
              <a:t>strip_handles</a:t>
            </a:r>
            <a:r>
              <a:rPr lang="en-US" altLang="en-US" sz="2400" dirty="0"/>
              <a:t>: if True then it removes twitter handles from the tweet and vice-versa.</a:t>
            </a:r>
            <a:br>
              <a:rPr lang="en-US" altLang="en-US" sz="2400" dirty="0"/>
            </a:br>
            <a:r>
              <a:rPr lang="en-US" altLang="en-US" sz="2400" dirty="0" err="1"/>
              <a:t>reduce_len</a:t>
            </a:r>
            <a:r>
              <a:rPr lang="en-US" altLang="en-US" sz="2400" dirty="0"/>
              <a:t>: if True then it reduces the length of words in the tweet like </a:t>
            </a:r>
            <a:r>
              <a:rPr lang="en-US" altLang="en-US" sz="2400" dirty="0" err="1"/>
              <a:t>hurrayyyy</a:t>
            </a:r>
            <a:r>
              <a:rPr lang="en-US" altLang="en-US" sz="2400" dirty="0"/>
              <a:t>, </a:t>
            </a:r>
            <a:r>
              <a:rPr lang="en-US" altLang="en-US" sz="2400" dirty="0" err="1"/>
              <a:t>yipppiieeee</a:t>
            </a:r>
            <a:r>
              <a:rPr lang="en-US" altLang="en-US" sz="2400" dirty="0"/>
              <a:t>, etc. and vice-versa.</a:t>
            </a:r>
          </a:p>
        </p:txBody>
      </p:sp>
    </p:spTree>
    <p:extLst>
      <p:ext uri="{BB962C8B-B14F-4D97-AF65-F5344CB8AC3E}">
        <p14:creationId xmlns:p14="http://schemas.microsoft.com/office/powerpoint/2010/main" val="179103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D66A-0B4D-44A2-86D1-99BCBC026C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EC164A-293C-4BE1-B730-009DEBC376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7C59750-3F93-478F-8323-4411E9F20B3B}"/>
              </a:ext>
            </a:extLst>
          </p:cNvPr>
          <p:cNvPicPr>
            <a:picLocks noChangeAspect="1"/>
          </p:cNvPicPr>
          <p:nvPr/>
        </p:nvPicPr>
        <p:blipFill rotWithShape="1">
          <a:blip r:embed="rId2"/>
          <a:srcRect l="3333" t="27779" r="4167" b="11481"/>
          <a:stretch/>
        </p:blipFill>
        <p:spPr>
          <a:xfrm>
            <a:off x="0" y="76200"/>
            <a:ext cx="9067800" cy="6705600"/>
          </a:xfrm>
          <a:prstGeom prst="rect">
            <a:avLst/>
          </a:prstGeom>
        </p:spPr>
      </p:pic>
    </p:spTree>
    <p:extLst>
      <p:ext uri="{BB962C8B-B14F-4D97-AF65-F5344CB8AC3E}">
        <p14:creationId xmlns:p14="http://schemas.microsoft.com/office/powerpoint/2010/main" val="5237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89DF-7ED9-4D88-8203-CC1CE5236277}"/>
              </a:ext>
            </a:extLst>
          </p:cNvPr>
          <p:cNvSpPr>
            <a:spLocks noGrp="1"/>
          </p:cNvSpPr>
          <p:nvPr>
            <p:ph type="title"/>
          </p:nvPr>
        </p:nvSpPr>
        <p:spPr/>
        <p:txBody>
          <a:bodyPr>
            <a:normAutofit/>
          </a:bodyPr>
          <a:lstStyle/>
          <a:p>
            <a:pPr algn="l"/>
            <a:r>
              <a:rPr lang="en-IN" sz="3200" dirty="0">
                <a:solidFill>
                  <a:srgbClr val="00B050"/>
                </a:solidFill>
              </a:rPr>
              <a:t>CLEANING TWEETS</a:t>
            </a:r>
          </a:p>
        </p:txBody>
      </p:sp>
      <p:sp>
        <p:nvSpPr>
          <p:cNvPr id="4" name="Rectangle 1">
            <a:extLst>
              <a:ext uri="{FF2B5EF4-FFF2-40B4-BE49-F238E27FC236}">
                <a16:creationId xmlns:a16="http://schemas.microsoft.com/office/drawing/2014/main" id="{02CEF235-4C4B-454B-B356-271D1ED819BB}"/>
              </a:ext>
            </a:extLst>
          </p:cNvPr>
          <p:cNvSpPr>
            <a:spLocks noGrp="1" noChangeArrowheads="1"/>
          </p:cNvSpPr>
          <p:nvPr>
            <p:ph idx="1"/>
          </p:nvPr>
        </p:nvSpPr>
        <p:spPr bwMode="auto">
          <a:xfrm>
            <a:off x="457200" y="1546008"/>
            <a:ext cx="7924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the tweet cleaning process, we will do the following: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Remove stock market tickers like $GE</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retweet text “RT”</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hyperlinks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hashtags (only the hashtag # and not the word)</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stop words like a, and, the, is, are, etc.</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emoticons like :), :D, :(, :-), etc.</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Remove punctuation like full-stop, comma, exclamation sign, etc.</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Convert words to Stem/Base words using Porter Stemming Algorithm.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E.g. words like ‘working’,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‘works’, and ‘worked’ will be converted to their base/stem word “work”.</a:t>
            </a:r>
          </a:p>
        </p:txBody>
      </p:sp>
    </p:spTree>
    <p:extLst>
      <p:ext uri="{BB962C8B-B14F-4D97-AF65-F5344CB8AC3E}">
        <p14:creationId xmlns:p14="http://schemas.microsoft.com/office/powerpoint/2010/main" val="255461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0610-26E9-495A-BF99-825C026971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C3962A-0500-4679-9D13-484E7FA16A4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85DFC3F-7B61-4D19-AD7A-324D7F36A0A8}"/>
              </a:ext>
            </a:extLst>
          </p:cNvPr>
          <p:cNvPicPr>
            <a:picLocks noChangeAspect="1"/>
          </p:cNvPicPr>
          <p:nvPr/>
        </p:nvPicPr>
        <p:blipFill rotWithShape="1">
          <a:blip r:embed="rId2"/>
          <a:srcRect t="24815" b="5555"/>
          <a:stretch/>
        </p:blipFill>
        <p:spPr>
          <a:xfrm>
            <a:off x="0" y="0"/>
            <a:ext cx="9144000" cy="6781800"/>
          </a:xfrm>
          <a:prstGeom prst="rect">
            <a:avLst/>
          </a:prstGeom>
        </p:spPr>
      </p:pic>
    </p:spTree>
    <p:extLst>
      <p:ext uri="{BB962C8B-B14F-4D97-AF65-F5344CB8AC3E}">
        <p14:creationId xmlns:p14="http://schemas.microsoft.com/office/powerpoint/2010/main" val="260051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what is text mini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BCF2-8ED3-41FB-8623-A9FA985D0A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4E44FC-085F-4CD0-AB63-E53E0786F1F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3C7A65C-839C-45A8-9A78-84C1EE4ED10A}"/>
              </a:ext>
            </a:extLst>
          </p:cNvPr>
          <p:cNvPicPr>
            <a:picLocks noChangeAspect="1"/>
          </p:cNvPicPr>
          <p:nvPr/>
        </p:nvPicPr>
        <p:blipFill rotWithShape="1">
          <a:blip r:embed="rId2"/>
          <a:srcRect t="26297" b="5555"/>
          <a:stretch/>
        </p:blipFill>
        <p:spPr>
          <a:xfrm>
            <a:off x="0" y="76200"/>
            <a:ext cx="9144000" cy="6781800"/>
          </a:xfrm>
          <a:prstGeom prst="rect">
            <a:avLst/>
          </a:prstGeom>
        </p:spPr>
      </p:pic>
    </p:spTree>
    <p:extLst>
      <p:ext uri="{BB962C8B-B14F-4D97-AF65-F5344CB8AC3E}">
        <p14:creationId xmlns:p14="http://schemas.microsoft.com/office/powerpoint/2010/main" val="412031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F255-239F-44E3-A4F4-46DE2C3D21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343CD2-B791-4EFD-BC97-8087CD22DC2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E81E7D8-1CA6-4BCD-B8BB-7B915D5D9B45}"/>
              </a:ext>
            </a:extLst>
          </p:cNvPr>
          <p:cNvPicPr>
            <a:picLocks noChangeAspect="1"/>
          </p:cNvPicPr>
          <p:nvPr/>
        </p:nvPicPr>
        <p:blipFill rotWithShape="1">
          <a:blip r:embed="rId2"/>
          <a:srcRect l="4167" t="24815" r="2500" b="12006"/>
          <a:stretch/>
        </p:blipFill>
        <p:spPr>
          <a:xfrm>
            <a:off x="76200" y="152400"/>
            <a:ext cx="9067800" cy="6629400"/>
          </a:xfrm>
          <a:prstGeom prst="rect">
            <a:avLst/>
          </a:prstGeom>
        </p:spPr>
      </p:pic>
    </p:spTree>
    <p:extLst>
      <p:ext uri="{BB962C8B-B14F-4D97-AF65-F5344CB8AC3E}">
        <p14:creationId xmlns:p14="http://schemas.microsoft.com/office/powerpoint/2010/main" val="1885296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B6F4-943B-4E7C-9047-2D6280DF0AFE}"/>
              </a:ext>
            </a:extLst>
          </p:cNvPr>
          <p:cNvSpPr>
            <a:spLocks noGrp="1"/>
          </p:cNvSpPr>
          <p:nvPr>
            <p:ph type="title"/>
          </p:nvPr>
        </p:nvSpPr>
        <p:spPr/>
        <p:txBody>
          <a:bodyPr/>
          <a:lstStyle/>
          <a:p>
            <a:r>
              <a:rPr lang="en-IN" dirty="0">
                <a:solidFill>
                  <a:srgbClr val="002060"/>
                </a:solidFill>
              </a:rPr>
              <a:t>Feature Extraction</a:t>
            </a:r>
          </a:p>
        </p:txBody>
      </p:sp>
      <p:sp>
        <p:nvSpPr>
          <p:cNvPr id="3" name="Content Placeholder 2">
            <a:extLst>
              <a:ext uri="{FF2B5EF4-FFF2-40B4-BE49-F238E27FC236}">
                <a16:creationId xmlns:a16="http://schemas.microsoft.com/office/drawing/2014/main" id="{D850F0EB-776F-420A-8EE6-6AFE7DD52CA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686A793-4726-45B6-93C6-8A8EC13E2F92}"/>
              </a:ext>
            </a:extLst>
          </p:cNvPr>
          <p:cNvPicPr>
            <a:picLocks noChangeAspect="1"/>
          </p:cNvPicPr>
          <p:nvPr/>
        </p:nvPicPr>
        <p:blipFill rotWithShape="1">
          <a:blip r:embed="rId2"/>
          <a:srcRect t="25403" b="10786"/>
          <a:stretch/>
        </p:blipFill>
        <p:spPr>
          <a:xfrm>
            <a:off x="0" y="1417638"/>
            <a:ext cx="9144000" cy="5440362"/>
          </a:xfrm>
          <a:prstGeom prst="rect">
            <a:avLst/>
          </a:prstGeom>
        </p:spPr>
      </p:pic>
    </p:spTree>
    <p:extLst>
      <p:ext uri="{BB962C8B-B14F-4D97-AF65-F5344CB8AC3E}">
        <p14:creationId xmlns:p14="http://schemas.microsoft.com/office/powerpoint/2010/main" val="2885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A428-D2AB-4E14-AB08-FF6A23717556}"/>
              </a:ext>
            </a:extLst>
          </p:cNvPr>
          <p:cNvSpPr>
            <a:spLocks noGrp="1"/>
          </p:cNvSpPr>
          <p:nvPr>
            <p:ph type="title"/>
          </p:nvPr>
        </p:nvSpPr>
        <p:spPr>
          <a:xfrm>
            <a:off x="457200" y="274638"/>
            <a:ext cx="8229600" cy="1096962"/>
          </a:xfrm>
        </p:spPr>
        <p:txBody>
          <a:bodyPr/>
          <a:lstStyle/>
          <a:p>
            <a:r>
              <a:rPr lang="en-IN" dirty="0">
                <a:solidFill>
                  <a:srgbClr val="0070C0"/>
                </a:solidFill>
              </a:rPr>
              <a:t>NAÏVE BAYES CLASSIFIER</a:t>
            </a:r>
          </a:p>
        </p:txBody>
      </p:sp>
      <p:sp>
        <p:nvSpPr>
          <p:cNvPr id="3" name="Content Placeholder 2">
            <a:extLst>
              <a:ext uri="{FF2B5EF4-FFF2-40B4-BE49-F238E27FC236}">
                <a16:creationId xmlns:a16="http://schemas.microsoft.com/office/drawing/2014/main" id="{D8F85EB3-A126-4C87-BAE5-1D9FF25B688D}"/>
              </a:ext>
            </a:extLst>
          </p:cNvPr>
          <p:cNvSpPr>
            <a:spLocks noGrp="1"/>
          </p:cNvSpPr>
          <p:nvPr>
            <p:ph idx="1"/>
          </p:nvPr>
        </p:nvSpPr>
        <p:spPr/>
        <p:txBody>
          <a:bodyPr>
            <a:normAutofit fontScale="92500"/>
          </a:bodyPr>
          <a:lstStyle/>
          <a:p>
            <a:pPr fontAlgn="base"/>
            <a:r>
              <a:rPr lang="en-IN" sz="2200" dirty="0"/>
              <a:t>Naive Bayes Classifiers rely on the Bayes’ Theorem, which is based on conditional probability or in simple terms, the likelihood that an event (A) will happen </a:t>
            </a:r>
            <a:r>
              <a:rPr lang="en-IN" sz="2200" i="1" dirty="0"/>
              <a:t>given that </a:t>
            </a:r>
            <a:r>
              <a:rPr lang="en-IN" sz="2200" dirty="0"/>
              <a:t>another event (B) has already happened. Essentially, the theorem allows a hypothesis to be updated each time new evidence is introduced. The equation below expresses Bayes’ Theorem in the language of probability:</a:t>
            </a:r>
          </a:p>
          <a:p>
            <a:pPr marL="0" indent="0" algn="ctr">
              <a:buNone/>
            </a:pPr>
            <a:br>
              <a:rPr lang="en-IN" dirty="0"/>
            </a:br>
            <a:r>
              <a:rPr lang="en-IN" dirty="0"/>
              <a:t>P(A|B)=P(B|A) x P(A)</a:t>
            </a:r>
          </a:p>
          <a:p>
            <a:pPr marL="0" indent="0" algn="ctr">
              <a:buNone/>
            </a:pPr>
            <a:r>
              <a:rPr lang="en-IN" dirty="0"/>
              <a:t>                  P(B)</a:t>
            </a:r>
          </a:p>
          <a:p>
            <a:pPr algn="ctr"/>
            <a:endParaRPr lang="en-IN" dirty="0"/>
          </a:p>
        </p:txBody>
      </p:sp>
      <p:cxnSp>
        <p:nvCxnSpPr>
          <p:cNvPr id="10" name="Straight Connector 9">
            <a:extLst>
              <a:ext uri="{FF2B5EF4-FFF2-40B4-BE49-F238E27FC236}">
                <a16:creationId xmlns:a16="http://schemas.microsoft.com/office/drawing/2014/main" id="{985FF61C-3997-4616-B6C4-2817ED74BAA9}"/>
              </a:ext>
            </a:extLst>
          </p:cNvPr>
          <p:cNvCxnSpPr/>
          <p:nvPr/>
        </p:nvCxnSpPr>
        <p:spPr>
          <a:xfrm>
            <a:off x="4267200" y="4876800"/>
            <a:ext cx="2209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628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EBBB-9EE1-426A-B737-754EEBFDC82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3CDBD93-45BD-4875-8462-0B2B14BB6677}"/>
              </a:ext>
            </a:extLst>
          </p:cNvPr>
          <p:cNvSpPr>
            <a:spLocks noGrp="1"/>
          </p:cNvSpPr>
          <p:nvPr>
            <p:ph idx="1"/>
          </p:nvPr>
        </p:nvSpPr>
        <p:spPr/>
        <p:txBody>
          <a:bodyPr>
            <a:normAutofit/>
          </a:bodyPr>
          <a:lstStyle/>
          <a:p>
            <a:pPr fontAlgn="base"/>
            <a:r>
              <a:rPr lang="en-IN" dirty="0"/>
              <a:t>Let’s explain what each of these terms means.</a:t>
            </a:r>
          </a:p>
          <a:p>
            <a:pPr fontAlgn="base"/>
            <a:r>
              <a:rPr lang="en-IN" dirty="0"/>
              <a:t>“P” is the symbol to denote probability.</a:t>
            </a:r>
          </a:p>
          <a:p>
            <a:pPr fontAlgn="base"/>
            <a:r>
              <a:rPr lang="en-IN" dirty="0"/>
              <a:t>P(A | B) = The probability of event A (hypothesis) occurring given that B (evidence) has occurred.</a:t>
            </a:r>
          </a:p>
          <a:p>
            <a:pPr fontAlgn="base"/>
            <a:r>
              <a:rPr lang="en-IN" dirty="0"/>
              <a:t>P(B | A) = The probability of the event B (evidence) occurring given that A (hypothesis) has occurred.</a:t>
            </a:r>
          </a:p>
          <a:p>
            <a:pPr fontAlgn="base"/>
            <a:r>
              <a:rPr lang="en-IN" dirty="0"/>
              <a:t>P(A) = The probability of event B (hypothesis) occurring.</a:t>
            </a:r>
          </a:p>
          <a:p>
            <a:pPr fontAlgn="base"/>
            <a:r>
              <a:rPr lang="en-IN" dirty="0"/>
              <a:t>P(B) = The probability of event A (evidence) occurring.</a:t>
            </a:r>
          </a:p>
          <a:p>
            <a:endParaRPr lang="en-IN" dirty="0"/>
          </a:p>
        </p:txBody>
      </p:sp>
    </p:spTree>
    <p:extLst>
      <p:ext uri="{BB962C8B-B14F-4D97-AF65-F5344CB8AC3E}">
        <p14:creationId xmlns:p14="http://schemas.microsoft.com/office/powerpoint/2010/main" val="405626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892F-6987-4740-88AC-299FE4F8F8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0E3622-AB9E-4310-B9D5-1421E77FCF8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B55FE16-D21D-494C-9EE8-586321C46F25}"/>
              </a:ext>
            </a:extLst>
          </p:cNvPr>
          <p:cNvPicPr>
            <a:picLocks noChangeAspect="1"/>
          </p:cNvPicPr>
          <p:nvPr/>
        </p:nvPicPr>
        <p:blipFill rotWithShape="1">
          <a:blip r:embed="rId2"/>
          <a:srcRect t="20369" b="5556"/>
          <a:stretch/>
        </p:blipFill>
        <p:spPr>
          <a:xfrm>
            <a:off x="0" y="0"/>
            <a:ext cx="9144000" cy="6705600"/>
          </a:xfrm>
          <a:prstGeom prst="rect">
            <a:avLst/>
          </a:prstGeom>
        </p:spPr>
      </p:pic>
    </p:spTree>
    <p:extLst>
      <p:ext uri="{BB962C8B-B14F-4D97-AF65-F5344CB8AC3E}">
        <p14:creationId xmlns:p14="http://schemas.microsoft.com/office/powerpoint/2010/main" val="3626309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B37E-E76A-4957-B8B7-74F35CF026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BF8CAE-6F13-49E8-BA0E-6EB9953952B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4B01E69-7F10-464F-86B0-8618DA6095F4}"/>
              </a:ext>
            </a:extLst>
          </p:cNvPr>
          <p:cNvPicPr>
            <a:picLocks noChangeAspect="1"/>
          </p:cNvPicPr>
          <p:nvPr/>
        </p:nvPicPr>
        <p:blipFill rotWithShape="1">
          <a:blip r:embed="rId2"/>
          <a:srcRect t="20371" b="5556"/>
          <a:stretch/>
        </p:blipFill>
        <p:spPr>
          <a:xfrm>
            <a:off x="0" y="0"/>
            <a:ext cx="9144000" cy="6781800"/>
          </a:xfrm>
          <a:prstGeom prst="rect">
            <a:avLst/>
          </a:prstGeom>
        </p:spPr>
      </p:pic>
    </p:spTree>
    <p:extLst>
      <p:ext uri="{BB962C8B-B14F-4D97-AF65-F5344CB8AC3E}">
        <p14:creationId xmlns:p14="http://schemas.microsoft.com/office/powerpoint/2010/main" val="2414161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0B2-A014-4DA3-922E-6CB04BA3FB7C}"/>
              </a:ext>
            </a:extLst>
          </p:cNvPr>
          <p:cNvSpPr>
            <a:spLocks noGrp="1"/>
          </p:cNvSpPr>
          <p:nvPr>
            <p:ph type="title"/>
          </p:nvPr>
        </p:nvSpPr>
        <p:spPr/>
        <p:txBody>
          <a:bodyPr>
            <a:normAutofit/>
          </a:bodyPr>
          <a:lstStyle/>
          <a:p>
            <a:r>
              <a:rPr lang="en-IN" b="1" dirty="0"/>
              <a:t>Precision, Recall &amp; F1-Score</a:t>
            </a:r>
            <a:br>
              <a:rPr lang="en-IN" b="1" dirty="0"/>
            </a:br>
            <a:endParaRPr lang="en-IN" dirty="0"/>
          </a:p>
        </p:txBody>
      </p:sp>
      <p:sp>
        <p:nvSpPr>
          <p:cNvPr id="4" name="Rectangle 1">
            <a:extLst>
              <a:ext uri="{FF2B5EF4-FFF2-40B4-BE49-F238E27FC236}">
                <a16:creationId xmlns:a16="http://schemas.microsoft.com/office/drawing/2014/main" id="{887D76C8-7D27-4CA3-BB07-89E2A189EF79}"/>
              </a:ext>
            </a:extLst>
          </p:cNvPr>
          <p:cNvSpPr>
            <a:spLocks noGrp="1" noChangeArrowheads="1"/>
          </p:cNvSpPr>
          <p:nvPr>
            <p:ph idx="1"/>
          </p:nvPr>
        </p:nvSpPr>
        <p:spPr bwMode="auto">
          <a:xfrm>
            <a:off x="25400" y="1638300"/>
            <a:ext cx="8966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Accuracy</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is </a:t>
            </a:r>
            <a:r>
              <a:rPr kumimoji="0" lang="en-US" altLang="en-US" sz="2000" b="1" i="0" u="none" strike="noStrike" cap="none" normalizeH="0" baseline="0" dirty="0">
                <a:ln>
                  <a:noFill/>
                </a:ln>
                <a:solidFill>
                  <a:srgbClr val="000000"/>
                </a:solidFill>
                <a:effectLst/>
                <a:latin typeface="Arial Unicode MS"/>
                <a:cs typeface="Times New Roman" panose="02020603050405020304" pitchFamily="18" charset="0"/>
              </a:rPr>
              <a:t>(correctly predicted observation) / (total observation)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Precision</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is about being precise.</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It shows how many correct predictions were given.</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For example, out of 100 questions, if you answered only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 question and answered it correctly then you will have 100% precision.</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It’s about checking how often the classifier predicts the result correctly.</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Recall</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(as opposed to precision)</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is about answering all questions that have the answer “true” with the answer “true”.</a:t>
            </a:r>
            <a:b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It’s about checking how often does the classifier predicts “yes” when the result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actually “yes”.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F1 Score or F-measure</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Harmonic mean of recall and precision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3341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E69ABEE-AEAE-4684-BF16-E3A2310A266A}"/>
              </a:ext>
            </a:extLst>
          </p:cNvPr>
          <p:cNvSpPr>
            <a:spLocks noGrp="1" noChangeArrowheads="1"/>
          </p:cNvSpPr>
          <p:nvPr>
            <p:ph idx="1"/>
          </p:nvPr>
        </p:nvSpPr>
        <p:spPr bwMode="auto">
          <a:xfrm>
            <a:off x="1" y="739252"/>
            <a:ext cx="8763000"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We should have “true” answers and “false” answers for the calculation of precision and recall.</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For mathematical representation of precision and recall, we need to understand the following: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True Positive (TP)</a:t>
            </a:r>
            <a:r>
              <a:rPr kumimoji="0" lang="en-US" altLang="en-US" sz="2000" b="0" i="0" u="none" strike="noStrike" cap="none" normalizeH="0" baseline="0" dirty="0">
                <a:ln>
                  <a:noFill/>
                </a:ln>
                <a:solidFill>
                  <a:schemeClr val="tx1"/>
                </a:solidFill>
                <a:effectLst/>
                <a:latin typeface="Arial" panose="020B0604020202020204" pitchFamily="34" charset="0"/>
              </a:rPr>
              <a:t>: e.g. the number of patients who did have cancer whom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we correctly diagnosed as having cancer</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True Negative (TN)</a:t>
            </a:r>
            <a:r>
              <a:rPr kumimoji="0" lang="en-US" altLang="en-US" sz="2000" b="0" i="0" u="none" strike="noStrike" cap="none" normalizeH="0" baseline="0" dirty="0">
                <a:ln>
                  <a:noFill/>
                </a:ln>
                <a:solidFill>
                  <a:schemeClr val="tx1"/>
                </a:solidFill>
                <a:effectLst/>
                <a:latin typeface="Arial" panose="020B0604020202020204" pitchFamily="34" charset="0"/>
              </a:rPr>
              <a:t>: e.g. the number of patients who did not have cancer whom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we correctly diagnosed as not having cancer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False Positive (FP)</a:t>
            </a:r>
            <a:r>
              <a:rPr kumimoji="0" lang="en-US" altLang="en-US" sz="2000" b="0" i="0" u="none" strike="noStrike" cap="none" normalizeH="0" baseline="0" dirty="0">
                <a:ln>
                  <a:noFill/>
                </a:ln>
                <a:solidFill>
                  <a:schemeClr val="tx1"/>
                </a:solidFill>
                <a:effectLst/>
                <a:latin typeface="Arial" panose="020B0604020202020204" pitchFamily="34" charset="0"/>
              </a:rPr>
              <a:t>: e.g. the number of patients who did not have cancer whom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we incorrectly diagnosed as having cancer (Also known as </a:t>
            </a:r>
            <a:r>
              <a:rPr kumimoji="0" lang="en-US" altLang="en-US" sz="2000" b="1" i="0" u="none" strike="noStrike" cap="none" normalizeH="0" baseline="0" dirty="0">
                <a:ln>
                  <a:noFill/>
                </a:ln>
                <a:solidFill>
                  <a:schemeClr val="tx1"/>
                </a:solidFill>
                <a:effectLst/>
                <a:latin typeface="Arial" panose="020B0604020202020204" pitchFamily="34" charset="0"/>
              </a:rPr>
              <a:t>Type I error</a:t>
            </a:r>
            <a:r>
              <a:rPr kumimoji="0" lang="en-US" altLang="en-US" sz="2000" b="0" i="0" u="none" strike="noStrike" cap="none" normalizeH="0" baseline="0" dirty="0">
                <a:ln>
                  <a:noFill/>
                </a:ln>
                <a:solidFill>
                  <a:schemeClr val="tx1"/>
                </a:solidFill>
                <a:effectLst/>
                <a:latin typeface="Arial" panose="020B0604020202020204" pitchFamily="34" charset="0"/>
              </a:rPr>
              <a:t>)</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False Negative (FN)</a:t>
            </a:r>
            <a:r>
              <a:rPr kumimoji="0" lang="en-US" altLang="en-US" sz="2000" b="0" i="0" u="none" strike="noStrike" cap="none" normalizeH="0" baseline="0" dirty="0">
                <a:ln>
                  <a:noFill/>
                </a:ln>
                <a:solidFill>
                  <a:schemeClr val="tx1"/>
                </a:solidFill>
                <a:effectLst/>
                <a:latin typeface="Arial" panose="020B0604020202020204" pitchFamily="34" charset="0"/>
              </a:rPr>
              <a:t>: e.g. the number of patients who did have cancer whom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we incorrectly diagnosed as not having cancer (Also known as </a:t>
            </a:r>
            <a:r>
              <a:rPr kumimoji="0" lang="en-US" altLang="en-US" sz="2000" b="1" i="0" u="none" strike="noStrike" cap="none" normalizeH="0" baseline="0" dirty="0">
                <a:ln>
                  <a:noFill/>
                </a:ln>
                <a:solidFill>
                  <a:schemeClr val="tx1"/>
                </a:solidFill>
                <a:effectLst/>
                <a:latin typeface="Arial" panose="020B0604020202020204" pitchFamily="34" charset="0"/>
              </a:rPr>
              <a:t>Type II error</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Accuracy</a:t>
            </a:r>
            <a:r>
              <a:rPr kumimoji="0" lang="en-US" altLang="en-US" sz="2000" b="0" i="0" u="none" strike="noStrike" cap="none" normalizeH="0" baseline="0" dirty="0">
                <a:ln>
                  <a:noFill/>
                </a:ln>
                <a:solidFill>
                  <a:schemeClr val="tx1"/>
                </a:solidFill>
                <a:effectLst/>
                <a:latin typeface="Arial" panose="020B0604020202020204" pitchFamily="34" charset="0"/>
              </a:rPr>
              <a:t> = (TP + TN) / (TP + TN + FP + FN)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Precision</a:t>
            </a:r>
            <a:r>
              <a:rPr kumimoji="0" lang="en-US" altLang="en-US" sz="2000" b="0" i="0" u="none" strike="noStrike" cap="none" normalizeH="0" baseline="0" dirty="0">
                <a:ln>
                  <a:noFill/>
                </a:ln>
                <a:solidFill>
                  <a:schemeClr val="tx1"/>
                </a:solidFill>
                <a:effectLst/>
                <a:latin typeface="Arial" panose="020B0604020202020204" pitchFamily="34" charset="0"/>
              </a:rPr>
              <a:t> = (TP) / (TP + FP)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Recall</a:t>
            </a:r>
            <a:r>
              <a:rPr kumimoji="0" lang="en-US" altLang="en-US" sz="2000" b="0" i="0" u="none" strike="noStrike" cap="none" normalizeH="0" baseline="0" dirty="0">
                <a:ln>
                  <a:noFill/>
                </a:ln>
                <a:solidFill>
                  <a:schemeClr val="tx1"/>
                </a:solidFill>
                <a:effectLst/>
                <a:latin typeface="Arial" panose="020B0604020202020204" pitchFamily="34" charset="0"/>
              </a:rPr>
              <a:t> = (TP) / (TP + FN)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F1 Score</a:t>
            </a:r>
            <a:r>
              <a:rPr kumimoji="0" lang="en-US" altLang="en-US" sz="2000" b="0" i="0" u="none" strike="noStrike" cap="none" normalizeH="0" baseline="0" dirty="0">
                <a:ln>
                  <a:noFill/>
                </a:ln>
                <a:solidFill>
                  <a:schemeClr val="tx1"/>
                </a:solidFill>
                <a:effectLst/>
                <a:latin typeface="Arial" panose="020B0604020202020204" pitchFamily="34" charset="0"/>
              </a:rPr>
              <a:t> = 2 * (precision * recall) / (precision + recall)</a:t>
            </a:r>
          </a:p>
        </p:txBody>
      </p:sp>
    </p:spTree>
    <p:extLst>
      <p:ext uri="{BB962C8B-B14F-4D97-AF65-F5344CB8AC3E}">
        <p14:creationId xmlns:p14="http://schemas.microsoft.com/office/powerpoint/2010/main" val="173574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1865-A996-42F4-AB35-FDADAACCE3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B529D1-2813-4C44-8071-5E57B3EAC81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D583066-DF92-4E7B-8567-6EE0EF5B4D43}"/>
              </a:ext>
            </a:extLst>
          </p:cNvPr>
          <p:cNvPicPr>
            <a:picLocks noChangeAspect="1"/>
          </p:cNvPicPr>
          <p:nvPr/>
        </p:nvPicPr>
        <p:blipFill rotWithShape="1">
          <a:blip r:embed="rId2"/>
          <a:srcRect t="20370" b="7961"/>
          <a:stretch/>
        </p:blipFill>
        <p:spPr>
          <a:xfrm>
            <a:off x="0" y="0"/>
            <a:ext cx="9144000" cy="6858000"/>
          </a:xfrm>
          <a:prstGeom prst="rect">
            <a:avLst/>
          </a:prstGeom>
        </p:spPr>
      </p:pic>
    </p:spTree>
    <p:extLst>
      <p:ext uri="{BB962C8B-B14F-4D97-AF65-F5344CB8AC3E}">
        <p14:creationId xmlns:p14="http://schemas.microsoft.com/office/powerpoint/2010/main" val="295781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l="4685" t="5208" r="8053" b="9375"/>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C7C6-015E-491A-89E3-37C26A2E1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EE805E-C577-4A82-9B0B-D1261DC4E23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9358D6-3372-405C-91D1-9E14BDDBD6B5}"/>
              </a:ext>
            </a:extLst>
          </p:cNvPr>
          <p:cNvPicPr>
            <a:picLocks noChangeAspect="1"/>
          </p:cNvPicPr>
          <p:nvPr/>
        </p:nvPicPr>
        <p:blipFill rotWithShape="1">
          <a:blip r:embed="rId2"/>
          <a:srcRect t="20371" b="12006"/>
          <a:stretch/>
        </p:blipFill>
        <p:spPr>
          <a:xfrm>
            <a:off x="0" y="0"/>
            <a:ext cx="9144000" cy="6934200"/>
          </a:xfrm>
          <a:prstGeom prst="rect">
            <a:avLst/>
          </a:prstGeom>
        </p:spPr>
      </p:pic>
    </p:spTree>
    <p:extLst>
      <p:ext uri="{BB962C8B-B14F-4D97-AF65-F5344CB8AC3E}">
        <p14:creationId xmlns:p14="http://schemas.microsoft.com/office/powerpoint/2010/main" val="93861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l="4564" t="1684" r="7404" b="9084"/>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basic structure of nlp"/>
          <p:cNvPicPr>
            <a:picLocks noChangeAspect="1" noChangeArrowheads="1"/>
          </p:cNvPicPr>
          <p:nvPr/>
        </p:nvPicPr>
        <p:blipFill>
          <a:blip r:embed="rId2"/>
          <a:srcRect b="5556"/>
          <a:stretch>
            <a:fillRect/>
          </a:stretch>
        </p:blipFill>
        <p:spPr bwMode="auto">
          <a:xfrm>
            <a:off x="0" y="0"/>
            <a:ext cx="914400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descr="Image result for natural language proce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Image result for natural language proce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applications of nlp"/>
          <p:cNvPicPr>
            <a:picLocks noChangeAspect="1" noChangeArrowheads="1"/>
          </p:cNvPicPr>
          <p:nvPr/>
        </p:nvPicPr>
        <p:blipFill>
          <a:blip r:embed="rId2"/>
          <a:srcRect/>
          <a:stretch>
            <a:fillRect/>
          </a:stretch>
        </p:blipFill>
        <p:spPr bwMode="auto">
          <a:xfrm>
            <a:off x="228600" y="1066800"/>
            <a:ext cx="4267200" cy="1899394"/>
          </a:xfrm>
          <a:prstGeom prst="rect">
            <a:avLst/>
          </a:prstGeom>
          <a:noFill/>
        </p:spPr>
      </p:pic>
      <p:sp>
        <p:nvSpPr>
          <p:cNvPr id="4104" name="AutoShape 8" descr="Image result for chat 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 name="AutoShape 10" descr="Image result for chat 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10" name="Picture 14" descr="Image result for chat bot"/>
          <p:cNvPicPr>
            <a:picLocks noChangeAspect="1" noChangeArrowheads="1"/>
          </p:cNvPicPr>
          <p:nvPr/>
        </p:nvPicPr>
        <p:blipFill>
          <a:blip r:embed="rId3"/>
          <a:srcRect/>
          <a:stretch>
            <a:fillRect/>
          </a:stretch>
        </p:blipFill>
        <p:spPr bwMode="auto">
          <a:xfrm>
            <a:off x="5486400" y="990600"/>
            <a:ext cx="3276600" cy="1858624"/>
          </a:xfrm>
          <a:prstGeom prst="rect">
            <a:avLst/>
          </a:prstGeom>
          <a:noFill/>
        </p:spPr>
      </p:pic>
      <p:pic>
        <p:nvPicPr>
          <p:cNvPr id="4112" name="Picture 16" descr="Image result for speech recognition"/>
          <p:cNvPicPr>
            <a:picLocks noChangeAspect="1" noChangeArrowheads="1"/>
          </p:cNvPicPr>
          <p:nvPr/>
        </p:nvPicPr>
        <p:blipFill>
          <a:blip r:embed="rId4"/>
          <a:srcRect/>
          <a:stretch>
            <a:fillRect/>
          </a:stretch>
        </p:blipFill>
        <p:spPr bwMode="auto">
          <a:xfrm>
            <a:off x="381000" y="3886200"/>
            <a:ext cx="3779518" cy="2362200"/>
          </a:xfrm>
          <a:prstGeom prst="rect">
            <a:avLst/>
          </a:prstGeom>
          <a:noFill/>
        </p:spPr>
      </p:pic>
      <p:pic>
        <p:nvPicPr>
          <p:cNvPr id="4114" name="Picture 18" descr="Image result for machine translation"/>
          <p:cNvPicPr>
            <a:picLocks noChangeAspect="1" noChangeArrowheads="1"/>
          </p:cNvPicPr>
          <p:nvPr/>
        </p:nvPicPr>
        <p:blipFill>
          <a:blip r:embed="rId5"/>
          <a:srcRect/>
          <a:stretch>
            <a:fillRect/>
          </a:stretch>
        </p:blipFill>
        <p:spPr bwMode="auto">
          <a:xfrm>
            <a:off x="4534580" y="3581401"/>
            <a:ext cx="4218215" cy="23622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spell checking"/>
          <p:cNvPicPr>
            <a:picLocks noChangeAspect="1" noChangeArrowheads="1"/>
          </p:cNvPicPr>
          <p:nvPr/>
        </p:nvPicPr>
        <p:blipFill>
          <a:blip r:embed="rId2"/>
          <a:srcRect/>
          <a:stretch>
            <a:fillRect/>
          </a:stretch>
        </p:blipFill>
        <p:spPr bwMode="auto">
          <a:xfrm>
            <a:off x="457200" y="152400"/>
            <a:ext cx="2438400" cy="2438400"/>
          </a:xfrm>
          <a:prstGeom prst="rect">
            <a:avLst/>
          </a:prstGeom>
          <a:noFill/>
        </p:spPr>
      </p:pic>
      <p:sp>
        <p:nvSpPr>
          <p:cNvPr id="6" name="TextBox 5"/>
          <p:cNvSpPr txBox="1"/>
          <p:nvPr/>
        </p:nvSpPr>
        <p:spPr>
          <a:xfrm>
            <a:off x="762000" y="2438400"/>
            <a:ext cx="1524000" cy="646331"/>
          </a:xfrm>
          <a:prstGeom prst="rect">
            <a:avLst/>
          </a:prstGeom>
          <a:noFill/>
        </p:spPr>
        <p:txBody>
          <a:bodyPr wrap="square" rtlCol="0">
            <a:spAutoFit/>
          </a:bodyPr>
          <a:lstStyle/>
          <a:p>
            <a:r>
              <a:rPr lang="en-US" dirty="0"/>
              <a:t>SPELL CHECKING</a:t>
            </a:r>
          </a:p>
        </p:txBody>
      </p:sp>
      <p:pic>
        <p:nvPicPr>
          <p:cNvPr id="20484" name="Picture 4" descr="Image result for INFORMATION EXTRACTION"/>
          <p:cNvPicPr>
            <a:picLocks noChangeAspect="1" noChangeArrowheads="1"/>
          </p:cNvPicPr>
          <p:nvPr/>
        </p:nvPicPr>
        <p:blipFill>
          <a:blip r:embed="rId3"/>
          <a:srcRect/>
          <a:stretch>
            <a:fillRect/>
          </a:stretch>
        </p:blipFill>
        <p:spPr bwMode="auto">
          <a:xfrm>
            <a:off x="5181600" y="0"/>
            <a:ext cx="3099435" cy="3377241"/>
          </a:xfrm>
          <a:prstGeom prst="rect">
            <a:avLst/>
          </a:prstGeom>
          <a:noFill/>
        </p:spPr>
      </p:pic>
      <p:sp>
        <p:nvSpPr>
          <p:cNvPr id="20486" name="AutoShape 6" descr="Image result for keyword sear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488" name="AutoShape 8" descr="Image result for keyword sear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490" name="Picture 10" descr="Image result for keyword search"/>
          <p:cNvPicPr>
            <a:picLocks noChangeAspect="1" noChangeArrowheads="1"/>
          </p:cNvPicPr>
          <p:nvPr/>
        </p:nvPicPr>
        <p:blipFill>
          <a:blip r:embed="rId4"/>
          <a:srcRect/>
          <a:stretch>
            <a:fillRect/>
          </a:stretch>
        </p:blipFill>
        <p:spPr bwMode="auto">
          <a:xfrm>
            <a:off x="228600" y="3886200"/>
            <a:ext cx="3657600" cy="2581276"/>
          </a:xfrm>
          <a:prstGeom prst="rect">
            <a:avLst/>
          </a:prstGeom>
          <a:noFill/>
        </p:spPr>
      </p:pic>
      <p:pic>
        <p:nvPicPr>
          <p:cNvPr id="20491" name="Picture 11"/>
          <p:cNvPicPr>
            <a:picLocks noChangeAspect="1" noChangeArrowheads="1"/>
          </p:cNvPicPr>
          <p:nvPr/>
        </p:nvPicPr>
        <p:blipFill>
          <a:blip r:embed="rId5"/>
          <a:srcRect l="52123" t="54167" r="6296" b="11458"/>
          <a:stretch>
            <a:fillRect/>
          </a:stretch>
        </p:blipFill>
        <p:spPr bwMode="auto">
          <a:xfrm>
            <a:off x="3886200" y="3962400"/>
            <a:ext cx="5257800" cy="2443766"/>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2138</TotalTime>
  <Words>1041</Words>
  <Application>Microsoft Office PowerPoint</Application>
  <PresentationFormat>On-screen Show (4:3)</PresentationFormat>
  <Paragraphs>58</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Unicode MS</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REMOVING OF STOP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SENTIMENT ANALYSIS OF TWITTER</vt:lpstr>
      <vt:lpstr>SUPERVISED CLASSIFICATION:</vt:lpstr>
      <vt:lpstr>PowerPoint Presentation</vt:lpstr>
      <vt:lpstr>TOKENIZATION</vt:lpstr>
      <vt:lpstr>PowerPoint Presentation</vt:lpstr>
      <vt:lpstr>CLEANING TWEETS</vt:lpstr>
      <vt:lpstr>PowerPoint Presentation</vt:lpstr>
      <vt:lpstr>PowerPoint Presentation</vt:lpstr>
      <vt:lpstr>PowerPoint Presentation</vt:lpstr>
      <vt:lpstr>Feature Extraction</vt:lpstr>
      <vt:lpstr>NAÏVE BAYES CLASSIFIER</vt:lpstr>
      <vt:lpstr>PowerPoint Presentation</vt:lpstr>
      <vt:lpstr>PowerPoint Presentation</vt:lpstr>
      <vt:lpstr>PowerPoint Presentation</vt:lpstr>
      <vt:lpstr>Precision, Recall &amp; F1-Score </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srivatsava</cp:lastModifiedBy>
  <cp:revision>15</cp:revision>
  <dcterms:created xsi:type="dcterms:W3CDTF">2020-01-08T02:14:43Z</dcterms:created>
  <dcterms:modified xsi:type="dcterms:W3CDTF">2020-02-03T15:36:24Z</dcterms:modified>
</cp:coreProperties>
</file>